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1" r:id="rId3"/>
    <p:sldId id="297" r:id="rId4"/>
    <p:sldId id="296" r:id="rId5"/>
    <p:sldId id="295" r:id="rId6"/>
    <p:sldId id="298" r:id="rId7"/>
    <p:sldId id="299" r:id="rId8"/>
    <p:sldId id="300" r:id="rId9"/>
    <p:sldId id="294" r:id="rId10"/>
    <p:sldId id="301" r:id="rId11"/>
    <p:sldId id="293" r:id="rId12"/>
    <p:sldId id="292" r:id="rId13"/>
    <p:sldId id="287" r:id="rId14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600"/>
    <a:srgbClr val="0066FF"/>
    <a:srgbClr val="0099FF"/>
    <a:srgbClr val="99CCFF"/>
    <a:srgbClr val="3366CC"/>
    <a:srgbClr val="CCECFF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7ED2B7B6-1C1E-476C-A461-0D805147F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10EB4-D499-4E27-89FF-A530E560B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F67E0-B437-4A51-AAF0-6C8EE470E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7D8A4-1FD7-4EBA-944E-AEE143B38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27094-D966-44A7-87BA-E10AEA576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D4F41-C994-450F-8F8C-A476BE7DD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345E0-95BB-40C0-877B-D3E7C8B52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F6B44-B98C-43F8-8E1A-898B82DD3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34234-1F80-44C8-8240-4E0153B67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AE0A6-7D69-4156-BBB8-E25C750A6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F0AA8-9722-491E-A3C8-9D88A8E87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BA37F-48D8-44C2-BF47-A659F0F95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pPr>
              <a:defRPr/>
            </a:pPr>
            <a:fld id="{797909D7-EBED-4A63-9C8F-9EF1F0C26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600200"/>
            <a:ext cx="6019800" cy="12192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The Value of </a:t>
            </a:r>
            <a:br>
              <a:rPr lang="en-US" sz="3600" dirty="0" smtClean="0"/>
            </a:br>
            <a:r>
              <a:rPr lang="en-US" sz="3600" dirty="0" smtClean="0"/>
              <a:t>Professional Associations</a:t>
            </a:r>
            <a:endParaRPr lang="en-US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971800"/>
            <a:ext cx="4953000" cy="533400"/>
          </a:xfrm>
          <a:noFill/>
        </p:spPr>
        <p:txBody>
          <a:bodyPr anchor="ctr"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Keynote Topic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28800" y="5562600"/>
            <a:ext cx="495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kern="0" dirty="0" smtClean="0">
                <a:solidFill>
                  <a:schemeClr val="bg1"/>
                </a:solidFill>
                <a:latin typeface="+mn-lt"/>
              </a:rPr>
              <a:t>www.craftydba.com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31736" y="5076024"/>
            <a:ext cx="495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John Miner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0013" y="381000"/>
            <a:ext cx="7621587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Our Sponsors (cont)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2012 Fiscal Year</a:t>
            </a:r>
          </a:p>
          <a:p>
            <a:pPr lvl="1"/>
            <a:r>
              <a:rPr lang="en-US" dirty="0" smtClean="0"/>
              <a:t>New England Tech</a:t>
            </a:r>
          </a:p>
          <a:p>
            <a:pPr lvl="1"/>
            <a:r>
              <a:rPr lang="en-US" dirty="0" smtClean="0"/>
              <a:t>Data Education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Gold Level</a:t>
            </a:r>
          </a:p>
          <a:p>
            <a:pPr lvl="1"/>
            <a:r>
              <a:rPr lang="en-US" dirty="0" err="1" smtClean="0"/>
              <a:t>Confio</a:t>
            </a:r>
            <a:r>
              <a:rPr lang="en-US" dirty="0" smtClean="0"/>
              <a:t> Software</a:t>
            </a:r>
          </a:p>
          <a:p>
            <a:pPr lvl="1"/>
            <a:r>
              <a:rPr lang="en-US" dirty="0" smtClean="0"/>
              <a:t>Quest Software</a:t>
            </a:r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0013" y="381000"/>
            <a:ext cx="7621587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Our Sponsors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Bronze Level</a:t>
            </a:r>
          </a:p>
          <a:p>
            <a:pPr lvl="1"/>
            <a:r>
              <a:rPr lang="en-US" dirty="0" smtClean="0"/>
              <a:t>SQL Pass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Swag</a:t>
            </a:r>
          </a:p>
          <a:p>
            <a:pPr lvl="1"/>
            <a:r>
              <a:rPr lang="en-US" dirty="0" smtClean="0"/>
              <a:t>Red Gate Software</a:t>
            </a:r>
          </a:p>
          <a:p>
            <a:pPr lvl="1"/>
            <a:r>
              <a:rPr lang="en-US" dirty="0" smtClean="0"/>
              <a:t>Pragmatic Works</a:t>
            </a:r>
          </a:p>
          <a:p>
            <a:pPr lvl="1"/>
            <a:r>
              <a:rPr lang="en-US" dirty="0" smtClean="0"/>
              <a:t>Sapient Technologies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0013" y="381000"/>
            <a:ext cx="7621587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Our Book Publishers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O’Reilly Publishing</a:t>
            </a:r>
          </a:p>
          <a:p>
            <a:r>
              <a:rPr lang="en-US" dirty="0" smtClean="0"/>
              <a:t>Microsoft Press</a:t>
            </a:r>
          </a:p>
          <a:p>
            <a:r>
              <a:rPr lang="en-US" dirty="0" smtClean="0"/>
              <a:t>McGraw-Hill</a:t>
            </a:r>
          </a:p>
          <a:p>
            <a:r>
              <a:rPr lang="en-US" dirty="0" smtClean="0"/>
              <a:t>Simple Talk Publishing</a:t>
            </a:r>
          </a:p>
          <a:p>
            <a:r>
              <a:rPr lang="en-US" dirty="0" err="1" smtClean="0"/>
              <a:t>Wrox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itchFamily="49" charset="0"/>
              </a:rPr>
              <a:t>Have a great day!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References</a:t>
            </a:r>
            <a:endParaRPr lang="en-US" dirty="0" smtClean="0"/>
          </a:p>
          <a:p>
            <a:pPr lvl="1" eaLnBrk="1" hangingPunct="1">
              <a:buNone/>
            </a:pPr>
            <a:r>
              <a:rPr lang="en-US" sz="1800" dirty="0" smtClean="0"/>
              <a:t>g</a:t>
            </a:r>
            <a:r>
              <a:rPr lang="en-US" sz="1800" dirty="0" smtClean="0"/>
              <a:t>uilds: </a:t>
            </a:r>
          </a:p>
          <a:p>
            <a:pPr lvl="1" eaLnBrk="1" hangingPunct="1">
              <a:buNone/>
            </a:pPr>
            <a:r>
              <a:rPr lang="en-US" sz="1800" dirty="0" smtClean="0">
                <a:solidFill>
                  <a:srgbClr val="0066FF"/>
                </a:solidFill>
              </a:rPr>
              <a:t>	</a:t>
            </a:r>
            <a:r>
              <a:rPr lang="en-US" sz="1800" dirty="0" smtClean="0">
                <a:solidFill>
                  <a:srgbClr val="0066FF"/>
                </a:solidFill>
              </a:rPr>
              <a:t>http</a:t>
            </a:r>
            <a:r>
              <a:rPr lang="en-US" sz="1800" dirty="0" smtClean="0">
                <a:solidFill>
                  <a:srgbClr val="0066FF"/>
                </a:solidFill>
              </a:rPr>
              <a:t>://</a:t>
            </a:r>
            <a:r>
              <a:rPr lang="en-US" sz="1800" dirty="0" smtClean="0">
                <a:solidFill>
                  <a:srgbClr val="0066FF"/>
                </a:solidFill>
              </a:rPr>
              <a:t>en.wikipedia.org/wiki/Guild</a:t>
            </a:r>
          </a:p>
          <a:p>
            <a:pPr lvl="1" eaLnBrk="1" hangingPunct="1">
              <a:buNone/>
            </a:pPr>
            <a:endParaRPr lang="en-US" sz="1800" dirty="0" smtClean="0">
              <a:solidFill>
                <a:srgbClr val="0066FF"/>
              </a:solidFill>
            </a:endParaRPr>
          </a:p>
          <a:p>
            <a:pPr lvl="1" eaLnBrk="1" hangingPunct="1">
              <a:buNone/>
            </a:pPr>
            <a:r>
              <a:rPr lang="en-US" sz="1800" dirty="0" smtClean="0"/>
              <a:t>m</a:t>
            </a:r>
            <a:r>
              <a:rPr lang="en-US" sz="1800" dirty="0" smtClean="0"/>
              <a:t>asons: </a:t>
            </a:r>
          </a:p>
          <a:p>
            <a:pPr lvl="1" eaLnBrk="1" hangingPunct="1">
              <a:buNone/>
            </a:pPr>
            <a:r>
              <a:rPr lang="en-US" sz="1800" dirty="0" smtClean="0">
                <a:solidFill>
                  <a:srgbClr val="0066FF"/>
                </a:solidFill>
              </a:rPr>
              <a:t>	</a:t>
            </a:r>
            <a:r>
              <a:rPr lang="en-US" sz="1800" dirty="0" smtClean="0">
                <a:solidFill>
                  <a:srgbClr val="0066FF"/>
                </a:solidFill>
              </a:rPr>
              <a:t>http</a:t>
            </a:r>
            <a:r>
              <a:rPr lang="en-US" sz="1800" dirty="0" smtClean="0">
                <a:solidFill>
                  <a:srgbClr val="0066FF"/>
                </a:solidFill>
              </a:rPr>
              <a:t>://</a:t>
            </a:r>
            <a:r>
              <a:rPr lang="en-US" sz="1800" dirty="0" smtClean="0">
                <a:solidFill>
                  <a:srgbClr val="0066FF"/>
                </a:solidFill>
              </a:rPr>
              <a:t>en.wikipedia.org/wiki/Freemasonry</a:t>
            </a:r>
          </a:p>
          <a:p>
            <a:pPr lvl="1" eaLnBrk="1" hangingPunct="1">
              <a:buNone/>
            </a:pPr>
            <a:endParaRPr lang="en-US" sz="1800" dirty="0" smtClean="0">
              <a:solidFill>
                <a:srgbClr val="0066FF"/>
              </a:solidFill>
            </a:endParaRPr>
          </a:p>
          <a:p>
            <a:pPr lvl="1" eaLnBrk="1" hangingPunct="1">
              <a:buNone/>
            </a:pPr>
            <a:r>
              <a:rPr lang="en-US" sz="1800" dirty="0" smtClean="0"/>
              <a:t>certification: </a:t>
            </a:r>
            <a:r>
              <a:rPr lang="en-US" sz="1800" dirty="0" smtClean="0">
                <a:solidFill>
                  <a:srgbClr val="0066FF"/>
                </a:solidFill>
              </a:rPr>
              <a:t>http</a:t>
            </a:r>
            <a:r>
              <a:rPr lang="en-US" sz="1800" dirty="0" smtClean="0">
                <a:solidFill>
                  <a:srgbClr val="0066FF"/>
                </a:solidFill>
              </a:rPr>
              <a:t>://www.microsoft.com/learning/en/us/certification/cert-overview.aspx</a:t>
            </a:r>
            <a:endParaRPr lang="en-US" sz="1800" dirty="0" smtClean="0">
              <a:solidFill>
                <a:srgbClr val="0066FF"/>
              </a:solidFill>
            </a:endParaRPr>
          </a:p>
          <a:p>
            <a:pPr lvl="1" eaLnBrk="1" hangingPunct="1"/>
            <a:endParaRPr lang="en-US" sz="1600" dirty="0" smtClean="0">
              <a:solidFill>
                <a:srgbClr val="0066FF"/>
              </a:solidFill>
            </a:endParaRPr>
          </a:p>
          <a:p>
            <a:pPr lvl="1" eaLnBrk="1" hangingPunct="1">
              <a:buFontTx/>
              <a:buNone/>
            </a:pPr>
            <a:endParaRPr lang="en-US" sz="10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0013" y="381000"/>
            <a:ext cx="7621587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What is a professional assn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people that meet to discuss and promote knowledge in their industry.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Historically, these were the guilds of middle ages such as the Masons or Shoemakers.  </a:t>
            </a:r>
          </a:p>
          <a:p>
            <a:endParaRPr lang="en-US" sz="1000" dirty="0" smtClean="0"/>
          </a:p>
          <a:p>
            <a:r>
              <a:rPr lang="en-US" dirty="0" smtClean="0"/>
              <a:t>Ritual traditions of the guilds survive in orders like the Free Masons.</a:t>
            </a:r>
          </a:p>
          <a:p>
            <a:endParaRPr lang="en-US" sz="1000" dirty="0" smtClean="0"/>
          </a:p>
          <a:p>
            <a:r>
              <a:rPr lang="en-US" dirty="0" smtClean="0"/>
              <a:t>Some modern day guilds are the Electrical and Plumbers union.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0013" y="381000"/>
            <a:ext cx="7621587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Ranking of skill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Guilds ranked members in terms of their skill.</a:t>
            </a:r>
          </a:p>
          <a:p>
            <a:pPr lvl="1"/>
            <a:r>
              <a:rPr lang="en-US" dirty="0" smtClean="0"/>
              <a:t>Apprentice</a:t>
            </a:r>
          </a:p>
          <a:p>
            <a:pPr lvl="1"/>
            <a:r>
              <a:rPr lang="en-US" dirty="0" smtClean="0"/>
              <a:t>Journeyman</a:t>
            </a:r>
          </a:p>
          <a:p>
            <a:pPr lvl="1"/>
            <a:r>
              <a:rPr lang="en-US" dirty="0" smtClean="0"/>
              <a:t>Master</a:t>
            </a:r>
          </a:p>
          <a:p>
            <a:endParaRPr lang="en-US" sz="1000" dirty="0" smtClean="0"/>
          </a:p>
          <a:p>
            <a:r>
              <a:rPr lang="en-US" dirty="0" smtClean="0"/>
              <a:t>Microsoft’s certification program</a:t>
            </a:r>
            <a:endParaRPr lang="en-US" dirty="0" smtClean="0"/>
          </a:p>
          <a:p>
            <a:pPr lvl="1"/>
            <a:r>
              <a:rPr lang="en-US" dirty="0" smtClean="0"/>
              <a:t>MCTS = associate</a:t>
            </a:r>
          </a:p>
          <a:p>
            <a:pPr lvl="1"/>
            <a:r>
              <a:rPr lang="en-US" dirty="0" smtClean="0"/>
              <a:t>MCITP = expert</a:t>
            </a:r>
          </a:p>
          <a:p>
            <a:pPr lvl="1"/>
            <a:r>
              <a:rPr lang="en-US" dirty="0" smtClean="0"/>
              <a:t>MCM = master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0013" y="381000"/>
            <a:ext cx="7621587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Member benefits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 presentations on parts of the SQL Server family that you do not use.</a:t>
            </a:r>
          </a:p>
          <a:p>
            <a:endParaRPr lang="en-US" sz="800" dirty="0" smtClean="0"/>
          </a:p>
          <a:p>
            <a:r>
              <a:rPr lang="en-US" dirty="0" smtClean="0"/>
              <a:t>Meet professionals in the IT field</a:t>
            </a:r>
          </a:p>
          <a:p>
            <a:pPr lvl="1"/>
            <a:r>
              <a:rPr lang="en-US" dirty="0" smtClean="0"/>
              <a:t>Same area of study</a:t>
            </a:r>
          </a:p>
          <a:p>
            <a:pPr lvl="1"/>
            <a:r>
              <a:rPr lang="en-US" dirty="0" smtClean="0"/>
              <a:t>Different area of study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Be apart of new product releases.</a:t>
            </a:r>
          </a:p>
          <a:p>
            <a:r>
              <a:rPr lang="en-US" dirty="0" smtClean="0"/>
              <a:t>Be aware of 3</a:t>
            </a:r>
            <a:r>
              <a:rPr lang="en-US" baseline="30000" dirty="0" smtClean="0"/>
              <a:t>rd</a:t>
            </a:r>
            <a:r>
              <a:rPr lang="en-US" dirty="0" smtClean="0"/>
              <a:t> party tool offerings.</a:t>
            </a:r>
          </a:p>
          <a:p>
            <a:r>
              <a:rPr lang="en-US" dirty="0" smtClean="0"/>
              <a:t>Get knowledgeable about local companies.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0013" y="381000"/>
            <a:ext cx="7621587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Learning by teaching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are encouraged to immerse themselves in topic they are interested in.</a:t>
            </a:r>
          </a:p>
          <a:p>
            <a:endParaRPr lang="en-US" sz="1000" dirty="0" smtClean="0"/>
          </a:p>
          <a:p>
            <a:r>
              <a:rPr lang="en-US" dirty="0" smtClean="0"/>
              <a:t>Read books on-line, white papers and/or books.</a:t>
            </a:r>
          </a:p>
          <a:p>
            <a:endParaRPr lang="en-US" sz="1000" dirty="0" smtClean="0"/>
          </a:p>
          <a:p>
            <a:r>
              <a:rPr lang="en-US" dirty="0" smtClean="0"/>
              <a:t>Create some working demos on how to apply the technology.</a:t>
            </a:r>
          </a:p>
          <a:p>
            <a:endParaRPr lang="en-US" sz="1000" dirty="0" smtClean="0"/>
          </a:p>
          <a:p>
            <a:r>
              <a:rPr lang="en-US" dirty="0" smtClean="0"/>
              <a:t>Report back to the group via a presentation.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0013" y="381000"/>
            <a:ext cx="7621587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Are there drawbacks?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does take time to attend and/or present.</a:t>
            </a:r>
          </a:p>
          <a:p>
            <a:endParaRPr lang="en-US" sz="1000" dirty="0" smtClean="0"/>
          </a:p>
          <a:p>
            <a:r>
              <a:rPr lang="en-US" dirty="0" smtClean="0"/>
              <a:t>Unless you are actively going to school, it is a great way to learn.</a:t>
            </a:r>
          </a:p>
          <a:p>
            <a:endParaRPr lang="en-US" sz="1000" dirty="0" smtClean="0"/>
          </a:p>
          <a:p>
            <a:r>
              <a:rPr lang="en-US" dirty="0" smtClean="0"/>
              <a:t>Overall, I think you get more out of it than you put in.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0013" y="381000"/>
            <a:ext cx="7621587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Local SQL PASS chapter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Southern New England SQL Server Users Group (SNESSUG) meets every first </a:t>
            </a:r>
            <a:r>
              <a:rPr lang="en-US" dirty="0" smtClean="0"/>
              <a:t>W</a:t>
            </a:r>
            <a:r>
              <a:rPr lang="en-US" dirty="0" smtClean="0"/>
              <a:t>ednesday of the month at New England Technical Institute (NEIT).</a:t>
            </a:r>
          </a:p>
          <a:p>
            <a:endParaRPr lang="en-US" sz="1000" dirty="0" smtClean="0"/>
          </a:p>
          <a:p>
            <a:r>
              <a:rPr lang="en-US" dirty="0" smtClean="0"/>
              <a:t>Join the linked in group or visit the website to get announcements.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0013" y="381000"/>
            <a:ext cx="7621587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SQL SATURDAY #156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Before we begin …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Thanks to those who made this event happen.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70013" y="381000"/>
            <a:ext cx="7621587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Our Committee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Chapter President</a:t>
            </a:r>
          </a:p>
          <a:p>
            <a:pPr lvl="1"/>
            <a:r>
              <a:rPr lang="en-US" dirty="0" smtClean="0"/>
              <a:t>John Miner 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Event Chairperson</a:t>
            </a:r>
          </a:p>
          <a:p>
            <a:pPr lvl="1"/>
            <a:r>
              <a:rPr lang="en-US" dirty="0" smtClean="0"/>
              <a:t>Brandon </a:t>
            </a:r>
            <a:r>
              <a:rPr lang="en-US" dirty="0" smtClean="0"/>
              <a:t>Leach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Event </a:t>
            </a:r>
            <a:r>
              <a:rPr lang="en-US" dirty="0" smtClean="0"/>
              <a:t>Coordinators</a:t>
            </a:r>
            <a:endParaRPr lang="en-US" dirty="0" smtClean="0"/>
          </a:p>
          <a:p>
            <a:pPr lvl="1"/>
            <a:r>
              <a:rPr lang="en-US" dirty="0" smtClean="0"/>
              <a:t>Scott Abrants</a:t>
            </a:r>
            <a:endParaRPr lang="en-US" dirty="0" smtClean="0"/>
          </a:p>
          <a:p>
            <a:pPr lvl="1"/>
            <a:r>
              <a:rPr lang="en-US" dirty="0" smtClean="0"/>
              <a:t>Yulia Fuller</a:t>
            </a:r>
          </a:p>
          <a:p>
            <a:pPr lvl="1"/>
            <a:r>
              <a:rPr lang="en-US" dirty="0" smtClean="0"/>
              <a:t>Steve Simon</a:t>
            </a:r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ing plan presentation">
  <a:themeElements>
    <a:clrScheme name="Marketing plan presentatio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arketing plan presentatio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presentatio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presentatio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plan presentation</Template>
  <TotalTime>1953</TotalTime>
  <Words>369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Marketing plan presentation</vt:lpstr>
      <vt:lpstr>The Value of  Professional Associations</vt:lpstr>
      <vt:lpstr>What is a professional assn?</vt:lpstr>
      <vt:lpstr>Ranking of skill</vt:lpstr>
      <vt:lpstr>Member benefits</vt:lpstr>
      <vt:lpstr>Learning by teaching</vt:lpstr>
      <vt:lpstr>Are there drawbacks?</vt:lpstr>
      <vt:lpstr>Local SQL PASS chapter</vt:lpstr>
      <vt:lpstr>SQL SATURDAY #156</vt:lpstr>
      <vt:lpstr>Our Committee</vt:lpstr>
      <vt:lpstr>Our Sponsors (cont)</vt:lpstr>
      <vt:lpstr>Our Sponsors</vt:lpstr>
      <vt:lpstr>Our Book Publishers</vt:lpstr>
      <vt:lpstr>Have a great day!</vt:lpstr>
    </vt:vector>
  </TitlesOfParts>
  <Company>Citizens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[Product Name] Marketing Plan</dc:title>
  <dc:creator>Citizens User</dc:creator>
  <cp:lastModifiedBy>Sensata User</cp:lastModifiedBy>
  <cp:revision>261</cp:revision>
  <cp:lastPrinted>1601-01-01T00:00:00Z</cp:lastPrinted>
  <dcterms:created xsi:type="dcterms:W3CDTF">2010-10-21T18:11:31Z</dcterms:created>
  <dcterms:modified xsi:type="dcterms:W3CDTF">2012-09-14T18:41:50Z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TC010178121033</vt:lpwstr>
  </property>
</Properties>
</file>